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20"/>
  </p:notesMasterIdLst>
  <p:sldIdLst>
    <p:sldId id="274" r:id="rId2"/>
    <p:sldId id="344" r:id="rId3"/>
    <p:sldId id="345" r:id="rId4"/>
    <p:sldId id="346" r:id="rId5"/>
    <p:sldId id="347" r:id="rId6"/>
    <p:sldId id="349" r:id="rId7"/>
    <p:sldId id="348" r:id="rId8"/>
    <p:sldId id="350" r:id="rId9"/>
    <p:sldId id="351" r:id="rId10"/>
    <p:sldId id="353" r:id="rId11"/>
    <p:sldId id="356" r:id="rId12"/>
    <p:sldId id="355" r:id="rId13"/>
    <p:sldId id="354" r:id="rId14"/>
    <p:sldId id="357" r:id="rId15"/>
    <p:sldId id="359" r:id="rId16"/>
    <p:sldId id="360" r:id="rId17"/>
    <p:sldId id="361" r:id="rId18"/>
    <p:sldId id="341" r:id="rId1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0AC"/>
    <a:srgbClr val="F551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62" y="7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31D3A8-D186-4B04-8516-8FF2073702DE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137305-7291-4E21-B3A4-73F00C2336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271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F7D33DA-9989-42EA-9629-8F63141DBC97}" type="slidenum">
              <a:rPr lang="ru-RU" altLang="ru-RU">
                <a:solidFill>
                  <a:prstClr val="black"/>
                </a:solidFill>
              </a:rPr>
              <a:pPr eaLnBrk="1" hangingPunct="1"/>
              <a:t>1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0525" y="685800"/>
            <a:ext cx="6091238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082" y="4343913"/>
            <a:ext cx="5488642" cy="411436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79" tIns="45639" rIns="91279" bIns="45639" numCol="1" anchor="t" anchorCtr="0" compatLnSpc="1">
            <a:prstTxWarp prst="textNoShape">
              <a:avLst/>
            </a:prstTxWarp>
          </a:bodyPr>
          <a:lstStyle/>
          <a:p>
            <a:pPr defTabSz="762000"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4194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F7D33DA-9989-42EA-9629-8F63141DBC97}" type="slidenum">
              <a:rPr lang="ru-RU" altLang="ru-RU">
                <a:solidFill>
                  <a:prstClr val="black"/>
                </a:solidFill>
              </a:rPr>
              <a:pPr eaLnBrk="1" hangingPunct="1"/>
              <a:t>10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0525" y="685800"/>
            <a:ext cx="6091238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082" y="4343913"/>
            <a:ext cx="5488642" cy="411436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79" tIns="45639" rIns="91279" bIns="45639" numCol="1" anchor="t" anchorCtr="0" compatLnSpc="1">
            <a:prstTxWarp prst="textNoShape">
              <a:avLst/>
            </a:prstTxWarp>
          </a:bodyPr>
          <a:lstStyle/>
          <a:p>
            <a:pPr defTabSz="762000"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93425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F7D33DA-9989-42EA-9629-8F63141DBC97}" type="slidenum">
              <a:rPr lang="ru-RU" altLang="ru-RU">
                <a:solidFill>
                  <a:prstClr val="black"/>
                </a:solidFill>
              </a:rPr>
              <a:pPr eaLnBrk="1" hangingPunct="1"/>
              <a:t>11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0525" y="685800"/>
            <a:ext cx="6091238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082" y="4343913"/>
            <a:ext cx="5488642" cy="411436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79" tIns="45639" rIns="91279" bIns="45639" numCol="1" anchor="t" anchorCtr="0" compatLnSpc="1">
            <a:prstTxWarp prst="textNoShape">
              <a:avLst/>
            </a:prstTxWarp>
          </a:bodyPr>
          <a:lstStyle/>
          <a:p>
            <a:pPr defTabSz="762000"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4101868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F7D33DA-9989-42EA-9629-8F63141DBC97}" type="slidenum">
              <a:rPr lang="ru-RU" altLang="ru-RU">
                <a:solidFill>
                  <a:prstClr val="black"/>
                </a:solidFill>
              </a:rPr>
              <a:pPr eaLnBrk="1" hangingPunct="1"/>
              <a:t>12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0525" y="685800"/>
            <a:ext cx="6091238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082" y="4343913"/>
            <a:ext cx="5488642" cy="411436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79" tIns="45639" rIns="91279" bIns="45639" numCol="1" anchor="t" anchorCtr="0" compatLnSpc="1">
            <a:prstTxWarp prst="textNoShape">
              <a:avLst/>
            </a:prstTxWarp>
          </a:bodyPr>
          <a:lstStyle/>
          <a:p>
            <a:pPr defTabSz="762000"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13050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F7D33DA-9989-42EA-9629-8F63141DBC97}" type="slidenum">
              <a:rPr lang="ru-RU" altLang="ru-RU">
                <a:solidFill>
                  <a:prstClr val="black"/>
                </a:solidFill>
              </a:rPr>
              <a:pPr eaLnBrk="1" hangingPunct="1"/>
              <a:t>13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0525" y="685800"/>
            <a:ext cx="6091238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082" y="4343913"/>
            <a:ext cx="5488642" cy="411436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79" tIns="45639" rIns="91279" bIns="45639" numCol="1" anchor="t" anchorCtr="0" compatLnSpc="1">
            <a:prstTxWarp prst="textNoShape">
              <a:avLst/>
            </a:prstTxWarp>
          </a:bodyPr>
          <a:lstStyle/>
          <a:p>
            <a:pPr defTabSz="762000"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8398239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F7D33DA-9989-42EA-9629-8F63141DBC97}" type="slidenum">
              <a:rPr lang="ru-RU" altLang="ru-RU">
                <a:solidFill>
                  <a:prstClr val="black"/>
                </a:solidFill>
              </a:rPr>
              <a:pPr eaLnBrk="1" hangingPunct="1"/>
              <a:t>14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0525" y="685800"/>
            <a:ext cx="6091238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082" y="4343913"/>
            <a:ext cx="5488642" cy="411436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79" tIns="45639" rIns="91279" bIns="45639" numCol="1" anchor="t" anchorCtr="0" compatLnSpc="1">
            <a:prstTxWarp prst="textNoShape">
              <a:avLst/>
            </a:prstTxWarp>
          </a:bodyPr>
          <a:lstStyle/>
          <a:p>
            <a:pPr defTabSz="762000"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3361839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F7D33DA-9989-42EA-9629-8F63141DBC97}" type="slidenum">
              <a:rPr lang="ru-RU" altLang="ru-RU">
                <a:solidFill>
                  <a:prstClr val="black"/>
                </a:solidFill>
              </a:rPr>
              <a:pPr eaLnBrk="1" hangingPunct="1"/>
              <a:t>15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0525" y="685800"/>
            <a:ext cx="6091238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082" y="4343913"/>
            <a:ext cx="5488642" cy="411436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79" tIns="45639" rIns="91279" bIns="45639" numCol="1" anchor="t" anchorCtr="0" compatLnSpc="1">
            <a:prstTxWarp prst="textNoShape">
              <a:avLst/>
            </a:prstTxWarp>
          </a:bodyPr>
          <a:lstStyle/>
          <a:p>
            <a:pPr defTabSz="762000"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0904658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F7D33DA-9989-42EA-9629-8F63141DBC97}" type="slidenum">
              <a:rPr lang="ru-RU" altLang="ru-RU">
                <a:solidFill>
                  <a:prstClr val="black"/>
                </a:solidFill>
              </a:rPr>
              <a:pPr eaLnBrk="1" hangingPunct="1"/>
              <a:t>16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0525" y="685800"/>
            <a:ext cx="6091238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082" y="4343913"/>
            <a:ext cx="5488642" cy="411436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79" tIns="45639" rIns="91279" bIns="45639" numCol="1" anchor="t" anchorCtr="0" compatLnSpc="1">
            <a:prstTxWarp prst="textNoShape">
              <a:avLst/>
            </a:prstTxWarp>
          </a:bodyPr>
          <a:lstStyle/>
          <a:p>
            <a:pPr defTabSz="762000"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3366598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F7D33DA-9989-42EA-9629-8F63141DBC97}" type="slidenum">
              <a:rPr lang="ru-RU" altLang="ru-RU">
                <a:solidFill>
                  <a:prstClr val="black"/>
                </a:solidFill>
              </a:rPr>
              <a:pPr eaLnBrk="1" hangingPunct="1"/>
              <a:t>17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0525" y="685800"/>
            <a:ext cx="6091238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082" y="4343913"/>
            <a:ext cx="5488642" cy="411436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79" tIns="45639" rIns="91279" bIns="45639" numCol="1" anchor="t" anchorCtr="0" compatLnSpc="1">
            <a:prstTxWarp prst="textNoShape">
              <a:avLst/>
            </a:prstTxWarp>
          </a:bodyPr>
          <a:lstStyle/>
          <a:p>
            <a:pPr defTabSz="762000"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8753373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F7D33DA-9989-42EA-9629-8F63141DBC97}" type="slidenum">
              <a:rPr lang="ru-RU" altLang="ru-RU">
                <a:solidFill>
                  <a:prstClr val="black"/>
                </a:solidFill>
              </a:rPr>
              <a:pPr eaLnBrk="1" hangingPunct="1"/>
              <a:t>18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0525" y="685800"/>
            <a:ext cx="6091238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082" y="4343913"/>
            <a:ext cx="5488642" cy="411436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79" tIns="45639" rIns="91279" bIns="45639" numCol="1" anchor="t" anchorCtr="0" compatLnSpc="1">
            <a:prstTxWarp prst="textNoShape">
              <a:avLst/>
            </a:prstTxWarp>
          </a:bodyPr>
          <a:lstStyle/>
          <a:p>
            <a:pPr defTabSz="762000"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71636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F7D33DA-9989-42EA-9629-8F63141DBC97}" type="slidenum">
              <a:rPr lang="ru-RU" altLang="ru-RU">
                <a:solidFill>
                  <a:prstClr val="black"/>
                </a:solidFill>
              </a:rPr>
              <a:pPr eaLnBrk="1" hangingPunct="1"/>
              <a:t>2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0525" y="685800"/>
            <a:ext cx="6091238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082" y="4343913"/>
            <a:ext cx="5488642" cy="411436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79" tIns="45639" rIns="91279" bIns="45639" numCol="1" anchor="t" anchorCtr="0" compatLnSpc="1">
            <a:prstTxWarp prst="textNoShape">
              <a:avLst/>
            </a:prstTxWarp>
          </a:bodyPr>
          <a:lstStyle/>
          <a:p>
            <a:pPr defTabSz="762000"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61066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F7D33DA-9989-42EA-9629-8F63141DBC97}" type="slidenum">
              <a:rPr lang="ru-RU" altLang="ru-RU">
                <a:solidFill>
                  <a:prstClr val="black"/>
                </a:solidFill>
              </a:rPr>
              <a:pPr eaLnBrk="1" hangingPunct="1"/>
              <a:t>3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0525" y="685800"/>
            <a:ext cx="6091238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082" y="4343913"/>
            <a:ext cx="5488642" cy="411436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79" tIns="45639" rIns="91279" bIns="45639" numCol="1" anchor="t" anchorCtr="0" compatLnSpc="1">
            <a:prstTxWarp prst="textNoShape">
              <a:avLst/>
            </a:prstTxWarp>
          </a:bodyPr>
          <a:lstStyle/>
          <a:p>
            <a:pPr defTabSz="762000"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065577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F7D33DA-9989-42EA-9629-8F63141DBC97}" type="slidenum">
              <a:rPr lang="ru-RU" altLang="ru-RU">
                <a:solidFill>
                  <a:prstClr val="black"/>
                </a:solidFill>
              </a:rPr>
              <a:pPr eaLnBrk="1" hangingPunct="1"/>
              <a:t>4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0525" y="685800"/>
            <a:ext cx="6091238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082" y="4343913"/>
            <a:ext cx="5488642" cy="411436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79" tIns="45639" rIns="91279" bIns="45639" numCol="1" anchor="t" anchorCtr="0" compatLnSpc="1">
            <a:prstTxWarp prst="textNoShape">
              <a:avLst/>
            </a:prstTxWarp>
          </a:bodyPr>
          <a:lstStyle/>
          <a:p>
            <a:pPr defTabSz="762000"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480988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F7D33DA-9989-42EA-9629-8F63141DBC97}" type="slidenum">
              <a:rPr lang="ru-RU" altLang="ru-RU">
                <a:solidFill>
                  <a:prstClr val="black"/>
                </a:solidFill>
              </a:rPr>
              <a:pPr eaLnBrk="1" hangingPunct="1"/>
              <a:t>5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0525" y="685800"/>
            <a:ext cx="6091238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082" y="4343913"/>
            <a:ext cx="5488642" cy="411436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79" tIns="45639" rIns="91279" bIns="45639" numCol="1" anchor="t" anchorCtr="0" compatLnSpc="1">
            <a:prstTxWarp prst="textNoShape">
              <a:avLst/>
            </a:prstTxWarp>
          </a:bodyPr>
          <a:lstStyle/>
          <a:p>
            <a:pPr defTabSz="762000"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771607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F7D33DA-9989-42EA-9629-8F63141DBC97}" type="slidenum">
              <a:rPr lang="ru-RU" altLang="ru-RU">
                <a:solidFill>
                  <a:prstClr val="black"/>
                </a:solidFill>
              </a:rPr>
              <a:pPr eaLnBrk="1" hangingPunct="1"/>
              <a:t>6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0525" y="685800"/>
            <a:ext cx="6091238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082" y="4343913"/>
            <a:ext cx="5488642" cy="411436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79" tIns="45639" rIns="91279" bIns="45639" numCol="1" anchor="t" anchorCtr="0" compatLnSpc="1">
            <a:prstTxWarp prst="textNoShape">
              <a:avLst/>
            </a:prstTxWarp>
          </a:bodyPr>
          <a:lstStyle/>
          <a:p>
            <a:pPr defTabSz="762000"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557661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F7D33DA-9989-42EA-9629-8F63141DBC97}" type="slidenum">
              <a:rPr lang="ru-RU" altLang="ru-RU">
                <a:solidFill>
                  <a:prstClr val="black"/>
                </a:solidFill>
              </a:rPr>
              <a:pPr eaLnBrk="1" hangingPunct="1"/>
              <a:t>7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0525" y="685800"/>
            <a:ext cx="6091238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082" y="4343913"/>
            <a:ext cx="5488642" cy="411436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79" tIns="45639" rIns="91279" bIns="45639" numCol="1" anchor="t" anchorCtr="0" compatLnSpc="1">
            <a:prstTxWarp prst="textNoShape">
              <a:avLst/>
            </a:prstTxWarp>
          </a:bodyPr>
          <a:lstStyle/>
          <a:p>
            <a:pPr defTabSz="762000"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459808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F7D33DA-9989-42EA-9629-8F63141DBC97}" type="slidenum">
              <a:rPr lang="ru-RU" altLang="ru-RU">
                <a:solidFill>
                  <a:prstClr val="black"/>
                </a:solidFill>
              </a:rPr>
              <a:pPr eaLnBrk="1" hangingPunct="1"/>
              <a:t>8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0525" y="685800"/>
            <a:ext cx="6091238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082" y="4343913"/>
            <a:ext cx="5488642" cy="411436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79" tIns="45639" rIns="91279" bIns="45639" numCol="1" anchor="t" anchorCtr="0" compatLnSpc="1">
            <a:prstTxWarp prst="textNoShape">
              <a:avLst/>
            </a:prstTxWarp>
          </a:bodyPr>
          <a:lstStyle/>
          <a:p>
            <a:pPr defTabSz="762000"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25962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F7D33DA-9989-42EA-9629-8F63141DBC97}" type="slidenum">
              <a:rPr lang="ru-RU" altLang="ru-RU">
                <a:solidFill>
                  <a:prstClr val="black"/>
                </a:solidFill>
              </a:rPr>
              <a:pPr eaLnBrk="1" hangingPunct="1"/>
              <a:t>9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0525" y="685800"/>
            <a:ext cx="6091238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082" y="4343913"/>
            <a:ext cx="5488642" cy="411436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79" tIns="45639" rIns="91279" bIns="45639" numCol="1" anchor="t" anchorCtr="0" compatLnSpc="1">
            <a:prstTxWarp prst="textNoShape">
              <a:avLst/>
            </a:prstTxWarp>
          </a:bodyPr>
          <a:lstStyle/>
          <a:p>
            <a:pPr defTabSz="762000"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143723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4012428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3640060"/>
            <a:ext cx="8458200" cy="916781"/>
          </a:xfrm>
        </p:spPr>
        <p:txBody>
          <a:bodyPr anchor="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2914650"/>
            <a:ext cx="8458200" cy="6858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1A5CD-15E2-4975-9774-B7D0A2650AF2}" type="datetimeFigureOut">
              <a:rPr lang="ru-RU">
                <a:solidFill>
                  <a:srgbClr val="4F81BD">
                    <a:shade val="75000"/>
                  </a:srgbClr>
                </a:solidFill>
              </a:rPr>
              <a:pPr>
                <a:defRPr/>
              </a:pPr>
              <a:t>24.11.2021</a:t>
            </a:fld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2" y="4856164"/>
            <a:ext cx="758825" cy="1857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97EAA-ACFA-400C-A1E9-04310E48C016}" type="slidenum">
              <a:rPr lang="ru-RU">
                <a:solidFill>
                  <a:srgbClr val="4F81BD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726448"/>
      </p:ext>
    </p:extLst>
  </p:cSld>
  <p:clrMapOvr>
    <a:masterClrMapping/>
  </p:clrMapOvr>
  <p:transition spd="med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76739-B70F-4EFB-9EE4-6F3315A839D5}" type="datetimeFigureOut">
              <a:rPr lang="ru-RU">
                <a:solidFill>
                  <a:srgbClr val="4F81BD">
                    <a:shade val="75000"/>
                  </a:srgbClr>
                </a:solidFill>
              </a:rPr>
              <a:pPr>
                <a:defRPr/>
              </a:pPr>
              <a:t>24.11.2021</a:t>
            </a:fld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4F2E9-B464-4419-BEC3-AC3DAE12A6F6}" type="slidenum">
              <a:rPr lang="ru-RU">
                <a:solidFill>
                  <a:srgbClr val="4F81BD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111589"/>
      </p:ext>
    </p:extLst>
  </p:cSld>
  <p:clrMapOvr>
    <a:masterClrMapping/>
  </p:clrMapOvr>
  <p:transition spd="med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411957"/>
            <a:ext cx="18288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11957"/>
            <a:ext cx="62484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E3F46-0F7F-4ED4-9993-79F82DCDB3E2}" type="datetimeFigureOut">
              <a:rPr lang="ru-RU">
                <a:solidFill>
                  <a:srgbClr val="4F81BD">
                    <a:shade val="75000"/>
                  </a:srgbClr>
                </a:solidFill>
              </a:rPr>
              <a:pPr>
                <a:defRPr/>
              </a:pPr>
              <a:t>24.11.2021</a:t>
            </a:fld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4CC46-717C-4EC5-9AED-35906DA9C103}" type="slidenum">
              <a:rPr lang="ru-RU">
                <a:solidFill>
                  <a:srgbClr val="4F81BD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907947"/>
      </p:ext>
    </p:extLst>
  </p:cSld>
  <p:clrMapOvr>
    <a:masterClrMapping/>
  </p:clrMapOvr>
  <p:transition spd="med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2EA7E-92D5-40C3-B5F0-B82491873848}" type="datetimeFigureOut">
              <a:rPr lang="ru-RU">
                <a:solidFill>
                  <a:srgbClr val="4F81BD">
                    <a:shade val="75000"/>
                  </a:srgbClr>
                </a:solidFill>
              </a:rPr>
              <a:pPr>
                <a:defRPr/>
              </a:pPr>
              <a:t>24.11.2021</a:t>
            </a:fld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57150"/>
            <a:ext cx="2895600" cy="217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2" y="4856164"/>
            <a:ext cx="758825" cy="1857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66688-CDD4-46A8-A7D9-134665ED3C45}" type="slidenum">
              <a:rPr lang="ru-RU">
                <a:solidFill>
                  <a:srgbClr val="4F81BD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06591"/>
      </p:ext>
    </p:extLst>
  </p:cSld>
  <p:clrMapOvr>
    <a:masterClrMapping/>
  </p:clrMapOvr>
  <p:transition spd="med"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2583678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257300"/>
            <a:ext cx="8458200" cy="9144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210315"/>
            <a:ext cx="8686800" cy="888619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DF0B2-9E74-45F7-AF06-2F054CCB11A2}" type="datetimeFigureOut">
              <a:rPr lang="ru-RU">
                <a:solidFill>
                  <a:srgbClr val="4F81BD">
                    <a:shade val="75000"/>
                  </a:srgbClr>
                </a:solidFill>
              </a:rPr>
              <a:pPr>
                <a:defRPr/>
              </a:pPr>
              <a:t>24.11.2021</a:t>
            </a:fld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A6862-F659-4DDF-B6BB-FF50B905EB9B}" type="slidenum">
              <a:rPr lang="ru-RU">
                <a:solidFill>
                  <a:srgbClr val="4F81BD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069795"/>
      </p:ext>
    </p:extLst>
  </p:cSld>
  <p:clrMapOvr>
    <a:masterClrMapping/>
  </p:clrMapOvr>
  <p:transition spd="med"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342900"/>
            <a:ext cx="8686800" cy="63093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200150"/>
            <a:ext cx="4191000" cy="354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343400" cy="354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F6931-7774-4900-A165-EED4A538E97C}" type="datetimeFigureOut">
              <a:rPr lang="ru-RU">
                <a:solidFill>
                  <a:srgbClr val="4F81BD">
                    <a:shade val="75000"/>
                  </a:srgbClr>
                </a:solidFill>
              </a:rPr>
              <a:pPr>
                <a:defRPr/>
              </a:pPr>
              <a:t>24.11.2021</a:t>
            </a:fld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2D5BC-B4F6-458B-90F7-55FEF3F40101}" type="slidenum">
              <a:rPr lang="ru-RU">
                <a:solidFill>
                  <a:srgbClr val="4F81BD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020469"/>
      </p:ext>
    </p:extLst>
  </p:cSld>
  <p:clrMapOvr>
    <a:masterClrMapping/>
  </p:clrMapOvr>
  <p:transition spd="med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4514850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4057651"/>
            <a:ext cx="8610600" cy="661988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500062"/>
            <a:ext cx="4290556" cy="47982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8" y="500062"/>
            <a:ext cx="4292241" cy="47982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987028"/>
            <a:ext cx="4290556" cy="29563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987028"/>
            <a:ext cx="4288536" cy="29563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FDD76-EB18-47E7-996C-CEEADD1BDBCE}" type="datetimeFigureOut">
              <a:rPr lang="ru-RU">
                <a:solidFill>
                  <a:srgbClr val="4F81BD">
                    <a:shade val="75000"/>
                  </a:srgbClr>
                </a:solidFill>
              </a:rPr>
              <a:pPr>
                <a:defRPr/>
              </a:pPr>
              <a:t>24.11.2021</a:t>
            </a:fld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4857751"/>
            <a:ext cx="762000" cy="1857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A4AE4-75BE-459C-8D7D-0876264E3AE9}" type="slidenum">
              <a:rPr lang="ru-RU">
                <a:solidFill>
                  <a:srgbClr val="4F81BD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233014"/>
      </p:ext>
    </p:extLst>
  </p:cSld>
  <p:clrMapOvr>
    <a:masterClrMapping/>
  </p:clrMapOvr>
  <p:transition spd="med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342900"/>
            <a:ext cx="8686800" cy="63093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BD56B-DF7B-4C11-9073-DFB2B86580AE}" type="datetimeFigureOut">
              <a:rPr lang="ru-RU">
                <a:solidFill>
                  <a:srgbClr val="4F81BD">
                    <a:shade val="75000"/>
                  </a:srgbClr>
                </a:solidFill>
              </a:rPr>
              <a:pPr>
                <a:defRPr/>
              </a:pPr>
              <a:t>24.11.2021</a:t>
            </a:fld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BB0A1-3179-4D48-A653-4CA5592415A7}" type="slidenum">
              <a:rPr lang="ru-RU">
                <a:solidFill>
                  <a:srgbClr val="4F81BD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871807"/>
      </p:ext>
    </p:extLst>
  </p:cSld>
  <p:clrMapOvr>
    <a:masterClrMapping/>
  </p:clrMapOvr>
  <p:transition spd="med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34866-D415-4BB9-AF65-D25ACDE2D5E5}" type="datetimeFigureOut">
              <a:rPr lang="ru-RU">
                <a:solidFill>
                  <a:srgbClr val="4F81BD">
                    <a:shade val="75000"/>
                  </a:srgbClr>
                </a:solidFill>
              </a:rPr>
              <a:pPr>
                <a:defRPr/>
              </a:pPr>
              <a:t>24.11.2021</a:t>
            </a:fld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D77BF-EA5B-4221-BA13-734E640BDB49}" type="slidenum">
              <a:rPr lang="ru-RU">
                <a:solidFill>
                  <a:srgbClr val="4F81BD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31164"/>
      </p:ext>
    </p:extLst>
  </p:cSld>
  <p:clrMapOvr>
    <a:masterClrMapping/>
  </p:clrMapOvr>
  <p:transition spd="med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4386839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4114801"/>
            <a:ext cx="8458200" cy="390525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3" y="457200"/>
            <a:ext cx="3008313" cy="360045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457200"/>
            <a:ext cx="5340350" cy="36004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16605-92CB-4A64-8376-B9E15B137CBB}" type="datetimeFigureOut">
              <a:rPr lang="ru-RU">
                <a:solidFill>
                  <a:srgbClr val="4F81BD">
                    <a:shade val="75000"/>
                  </a:srgbClr>
                </a:solidFill>
              </a:rPr>
              <a:pPr>
                <a:defRPr/>
              </a:pPr>
              <a:t>24.11.2021</a:t>
            </a:fld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C8688-3348-45F8-B27C-7351C9CA29A1}" type="slidenum">
              <a:rPr lang="ru-RU">
                <a:solidFill>
                  <a:srgbClr val="4F81BD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01752"/>
      </p:ext>
    </p:extLst>
  </p:cSld>
  <p:clrMapOvr>
    <a:masterClrMapping/>
  </p:clrMapOvr>
  <p:transition spd="med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462476"/>
            <a:ext cx="5029200" cy="27432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3745320"/>
            <a:ext cx="5867400" cy="391716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4149914"/>
            <a:ext cx="5867400" cy="576263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5D1A7-D43B-4E88-848D-7BE417DC401C}" type="datetimeFigureOut">
              <a:rPr lang="ru-RU">
                <a:solidFill>
                  <a:srgbClr val="4F81BD">
                    <a:shade val="75000"/>
                  </a:srgbClr>
                </a:solidFill>
              </a:rPr>
              <a:pPr>
                <a:defRPr/>
              </a:pPr>
              <a:t>24.11.2021</a:t>
            </a:fld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5FDFE-AF3A-4CDD-BD78-7718851A7E4B}" type="slidenum">
              <a:rPr lang="ru-RU">
                <a:solidFill>
                  <a:srgbClr val="4F81BD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005862"/>
      </p:ext>
    </p:extLst>
  </p:cSld>
  <p:clrMapOvr>
    <a:masterClrMapping/>
  </p:clrMapOvr>
  <p:transition spd="med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788175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165226"/>
            <a:ext cx="8686800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57150"/>
            <a:ext cx="2514600" cy="217488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6D836-D6BC-421D-8E46-FF8AC389ED3E}" type="datetimeFigureOut">
              <a:rPr lang="ru-RU">
                <a:solidFill>
                  <a:srgbClr val="4F81BD">
                    <a:shade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24.11.2021</a:t>
            </a:fld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57150"/>
            <a:ext cx="3352800" cy="217488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4857750"/>
            <a:ext cx="762000" cy="18415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FE6AC2-64B8-48B2-8CBD-3D8259DDD5C7}" type="slidenum">
              <a:rPr lang="ru-RU">
                <a:solidFill>
                  <a:srgbClr val="4F81BD">
                    <a:shade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342900"/>
            <a:ext cx="8686800" cy="62865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788175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793491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913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ransition spd="med">
    <p:push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vamto.mil.ru/" TargetMode="Externa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11" Type="http://schemas.openxmlformats.org/officeDocument/2006/relationships/image" Target="../media/image12.jpg"/><Relationship Id="rId5" Type="http://schemas.openxmlformats.org/officeDocument/2006/relationships/image" Target="../media/image6.wmf"/><Relationship Id="rId10" Type="http://schemas.openxmlformats.org/officeDocument/2006/relationships/image" Target="../media/image11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" t="14254" r="-1015" b="32391"/>
          <a:stretch/>
        </p:blipFill>
        <p:spPr bwMode="auto">
          <a:xfrm>
            <a:off x="325573" y="252248"/>
            <a:ext cx="8611919" cy="460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987574"/>
            <a:ext cx="6372200" cy="3384376"/>
          </a:xfrm>
          <a:prstGeom prst="rect">
            <a:avLst/>
          </a:prstGeom>
          <a:solidFill>
            <a:srgbClr val="E9E0AC"/>
          </a:solidFill>
          <a:ln>
            <a:solidFill>
              <a:srgbClr val="E9E0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1396" y="2004200"/>
            <a:ext cx="5892772" cy="12926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cs typeface="Arial" pitchFamily="34" charset="0"/>
              </a:rPr>
              <a:t>Командно-инженерный факультет (автомобильно-дорожный) – место подготовки офицеров системы материально-технического обеспечения Вооруженных Сил Российской Федерации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cs typeface="Arial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969778" y="1157936"/>
            <a:ext cx="0" cy="6480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969777" y="1135144"/>
            <a:ext cx="8713091" cy="12926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cs typeface="Arial" pitchFamily="34" charset="0"/>
              </a:rPr>
              <a:t>Военная академия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cs typeface="Arial" pitchFamily="34" charset="0"/>
              </a:rPr>
              <a:t>материально-технического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cs typeface="Arial" pitchFamily="34" charset="0"/>
              </a:rPr>
              <a:t>обеспечения</a:t>
            </a:r>
            <a:endParaRPr lang="ru-RU" sz="105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79512" y="3651870"/>
            <a:ext cx="445202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274988" y="3629743"/>
            <a:ext cx="8713091" cy="6463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endParaRPr lang="ru-RU" sz="36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E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031" name="Picture 7" descr="C:\Users\AptusPlavt\Desktop\Без имени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7" y="1144133"/>
            <a:ext cx="936104" cy="66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919225"/>
      </p:ext>
    </p:extLst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141789"/>
          </a:xfrm>
          <a:prstGeom prst="rect">
            <a:avLst/>
          </a:prstGeom>
          <a:solidFill>
            <a:srgbClr val="E9E0AC"/>
          </a:solidFill>
          <a:ln>
            <a:solidFill>
              <a:srgbClr val="E9E0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66638"/>
            <a:ext cx="8640960" cy="4608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b="1">
                <a:ea typeface="Times New Roman"/>
                <a:cs typeface="Times New Roman"/>
              </a:rPr>
              <a:t>1.Состояние учебы</a:t>
            </a:r>
            <a:r>
              <a:rPr lang="ru-RU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.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643071" y="1752043"/>
            <a:ext cx="620683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sz="2800" b="1" dirty="0">
                <a:ea typeface="Calibri"/>
                <a:cs typeface="Times New Roman"/>
              </a:rPr>
              <a:t> </a:t>
            </a:r>
            <a:endParaRPr lang="ru-RU" sz="2000" b="1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73182" y="185771"/>
            <a:ext cx="1443087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b="1" dirty="0">
                <a:solidFill>
                  <a:srgbClr val="E9E0AC"/>
                </a:solidFill>
                <a:ea typeface="Times New Roman"/>
                <a:cs typeface="Times New Roman"/>
              </a:rPr>
              <a:t>ВА МТО</a:t>
            </a:r>
            <a:endParaRPr lang="ru-RU" sz="1400" b="1" dirty="0">
              <a:solidFill>
                <a:srgbClr val="E9E0AC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9783" y="301003"/>
            <a:ext cx="81466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000000"/>
                </a:solidFill>
                <a:latin typeface="inherit"/>
              </a:rPr>
              <a:t>Командно-инженерный факультет (автомобильно-дорожный)</a:t>
            </a:r>
          </a:p>
          <a:p>
            <a:pPr fontAlgn="base"/>
            <a:endParaRPr lang="ru-RU" b="1" dirty="0">
              <a:solidFill>
                <a:srgbClr val="000000"/>
              </a:solidFill>
              <a:latin typeface="inheri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3804" y="981699"/>
            <a:ext cx="7962628" cy="360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Факультет осуществляет подготовку курсантов по трем специальностям: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1. Строительство, эксплуатация, восстановление и техническое прикрытие военно-автомобильных дорог (</a:t>
            </a:r>
            <a:r>
              <a:rPr lang="ru-RU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проф. </a:t>
            </a: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математика, </a:t>
            </a:r>
            <a:r>
              <a:rPr lang="ru-RU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физика</a:t>
            </a: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, русский язык);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</a:pP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2. Строительство, эксплуатация, восстановление и техническое прикрытие мостов и переправ (</a:t>
            </a:r>
            <a:r>
              <a:rPr lang="ru-RU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проф. </a:t>
            </a: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математика, </a:t>
            </a:r>
            <a:r>
              <a:rPr lang="ru-RU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физика</a:t>
            </a: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, русский язык);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</a:pP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3. Тыловое обеспечение (организация перевозок и управление на транспорте) (</a:t>
            </a:r>
            <a:r>
              <a:rPr lang="ru-RU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проф. </a:t>
            </a: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математика, </a:t>
            </a:r>
            <a:r>
              <a:rPr lang="ru-RU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география</a:t>
            </a: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, русский язык);.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056922"/>
      </p:ext>
    </p:extLst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141789"/>
          </a:xfrm>
          <a:prstGeom prst="rect">
            <a:avLst/>
          </a:prstGeom>
          <a:solidFill>
            <a:srgbClr val="E9E0AC"/>
          </a:solidFill>
          <a:ln>
            <a:solidFill>
              <a:srgbClr val="E9E0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66638"/>
            <a:ext cx="8640960" cy="4608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b="1">
                <a:ea typeface="Times New Roman"/>
                <a:cs typeface="Times New Roman"/>
              </a:rPr>
              <a:t>1.Состояние учебы</a:t>
            </a:r>
            <a:r>
              <a:rPr lang="ru-RU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.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643071" y="1752043"/>
            <a:ext cx="620683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sz="2800" b="1" dirty="0">
                <a:ea typeface="Calibri"/>
                <a:cs typeface="Times New Roman"/>
              </a:rPr>
              <a:t> </a:t>
            </a:r>
            <a:endParaRPr lang="ru-RU" sz="2000" b="1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73182" y="185771"/>
            <a:ext cx="1443087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b="1" dirty="0">
                <a:solidFill>
                  <a:srgbClr val="E9E0AC"/>
                </a:solidFill>
                <a:ea typeface="Times New Roman"/>
                <a:cs typeface="Times New Roman"/>
              </a:rPr>
              <a:t>ВА МТО</a:t>
            </a:r>
            <a:endParaRPr lang="ru-RU" sz="1400" b="1" dirty="0">
              <a:solidFill>
                <a:srgbClr val="E9E0AC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9783" y="301003"/>
            <a:ext cx="81466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000000"/>
                </a:solidFill>
                <a:latin typeface="inherit"/>
              </a:rPr>
              <a:t>Командно-инженерный факультет (автомобильно-дорожный)</a:t>
            </a:r>
          </a:p>
          <a:p>
            <a:pPr fontAlgn="base"/>
            <a:endParaRPr lang="ru-RU" b="1" dirty="0">
              <a:solidFill>
                <a:srgbClr val="000000"/>
              </a:solidFill>
              <a:latin typeface="inheri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299942"/>
            <a:ext cx="7962628" cy="390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43434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Парад Победы 9 мая в г. Москва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C:\Users\AptusPlavt\AppData\Local\Microsoft\Windows\INetCache\Content.Word\1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889952"/>
            <a:ext cx="5092612" cy="34224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5267569"/>
      </p:ext>
    </p:extLst>
  </p:cSld>
  <p:clrMapOvr>
    <a:masterClrMapping/>
  </p:clrMapOvr>
  <p:transition spd="slow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141789"/>
          </a:xfrm>
          <a:prstGeom prst="rect">
            <a:avLst/>
          </a:prstGeom>
          <a:solidFill>
            <a:srgbClr val="E9E0AC"/>
          </a:solidFill>
          <a:ln>
            <a:solidFill>
              <a:srgbClr val="E9E0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66638"/>
            <a:ext cx="8640960" cy="4608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b="1">
                <a:ea typeface="Times New Roman"/>
                <a:cs typeface="Times New Roman"/>
              </a:rPr>
              <a:t>1.Состояние учебы</a:t>
            </a:r>
            <a:r>
              <a:rPr lang="ru-RU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.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643071" y="1752043"/>
            <a:ext cx="620683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sz="2800" b="1" dirty="0">
                <a:ea typeface="Calibri"/>
                <a:cs typeface="Times New Roman"/>
              </a:rPr>
              <a:t> </a:t>
            </a:r>
            <a:endParaRPr lang="ru-RU" sz="2000" b="1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73182" y="185771"/>
            <a:ext cx="1443087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b="1" dirty="0">
                <a:solidFill>
                  <a:srgbClr val="E9E0AC"/>
                </a:solidFill>
                <a:ea typeface="Times New Roman"/>
                <a:cs typeface="Times New Roman"/>
              </a:rPr>
              <a:t>ВА МТО</a:t>
            </a:r>
            <a:endParaRPr lang="ru-RU" sz="1400" b="1" dirty="0">
              <a:solidFill>
                <a:srgbClr val="E9E0AC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9783" y="301003"/>
            <a:ext cx="81466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000000"/>
                </a:solidFill>
                <a:latin typeface="inherit"/>
              </a:rPr>
              <a:t>Командно-инженерный факультет (автомобильно-дорожный)</a:t>
            </a:r>
          </a:p>
          <a:p>
            <a:pPr fontAlgn="base"/>
            <a:endParaRPr lang="ru-RU" b="1" dirty="0">
              <a:solidFill>
                <a:srgbClr val="000000"/>
              </a:solidFill>
              <a:latin typeface="inheri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969622"/>
            <a:ext cx="7962628" cy="708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43434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Команда КВН “Прямое подчинение” Победители кубка начальника академии (2020, 2021 г.)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CA56B27-98B5-4116-B491-47099DC7D1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452" y="731092"/>
            <a:ext cx="4293096" cy="321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96228"/>
      </p:ext>
    </p:extLst>
  </p:cSld>
  <p:clrMapOvr>
    <a:masterClrMapping/>
  </p:clrMapOvr>
  <p:transition spd="slow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141789"/>
          </a:xfrm>
          <a:prstGeom prst="rect">
            <a:avLst/>
          </a:prstGeom>
          <a:solidFill>
            <a:srgbClr val="E9E0AC"/>
          </a:solidFill>
          <a:ln>
            <a:solidFill>
              <a:srgbClr val="E9E0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66638"/>
            <a:ext cx="8640960" cy="4608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b="1">
                <a:ea typeface="Times New Roman"/>
                <a:cs typeface="Times New Roman"/>
              </a:rPr>
              <a:t>1.Состояние учебы</a:t>
            </a:r>
            <a:r>
              <a:rPr lang="ru-RU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.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643071" y="1752043"/>
            <a:ext cx="620683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sz="2800" b="1" dirty="0">
                <a:ea typeface="Calibri"/>
                <a:cs typeface="Times New Roman"/>
              </a:rPr>
              <a:t> </a:t>
            </a:r>
            <a:endParaRPr lang="ru-RU" sz="2000" b="1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73182" y="185771"/>
            <a:ext cx="1443087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b="1" dirty="0">
                <a:solidFill>
                  <a:srgbClr val="E9E0AC"/>
                </a:solidFill>
                <a:ea typeface="Times New Roman"/>
                <a:cs typeface="Times New Roman"/>
              </a:rPr>
              <a:t>ВА МТО</a:t>
            </a:r>
            <a:endParaRPr lang="ru-RU" sz="1400" b="1" dirty="0">
              <a:solidFill>
                <a:srgbClr val="E9E0AC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9783" y="301003"/>
            <a:ext cx="81466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000000"/>
                </a:solidFill>
                <a:latin typeface="inherit"/>
              </a:rPr>
              <a:t>Командно-инженерный факультет (автомобильно-дорожный)</a:t>
            </a:r>
          </a:p>
          <a:p>
            <a:pPr fontAlgn="base"/>
            <a:endParaRPr lang="ru-RU" b="1" dirty="0">
              <a:solidFill>
                <a:srgbClr val="000000"/>
              </a:solidFill>
              <a:latin typeface="inheri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3804" y="3982146"/>
            <a:ext cx="7962628" cy="708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43434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2021г. в Санкт-Петербурге курсант </a:t>
            </a:r>
            <a:r>
              <a:rPr lang="ru-RU" dirty="0" err="1">
                <a:solidFill>
                  <a:srgbClr val="43434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Смагулов</a:t>
            </a:r>
            <a:r>
              <a:rPr lang="ru-RU" dirty="0">
                <a:solidFill>
                  <a:srgbClr val="43434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Нурсултан стал чемпионом Мира по гиревому спорту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BC55AD4-9580-40B0-BB26-1D73D2831C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122" y="699542"/>
            <a:ext cx="4923906" cy="328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24187"/>
      </p:ext>
    </p:extLst>
  </p:cSld>
  <p:clrMapOvr>
    <a:masterClrMapping/>
  </p:clrMapOvr>
  <p:transition spd="slow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141789"/>
          </a:xfrm>
          <a:prstGeom prst="rect">
            <a:avLst/>
          </a:prstGeom>
          <a:solidFill>
            <a:srgbClr val="E9E0AC"/>
          </a:solidFill>
          <a:ln>
            <a:solidFill>
              <a:srgbClr val="E9E0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66638"/>
            <a:ext cx="8640960" cy="4608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b="1">
                <a:ea typeface="Times New Roman"/>
                <a:cs typeface="Times New Roman"/>
              </a:rPr>
              <a:t>1.Состояние учебы</a:t>
            </a:r>
            <a:r>
              <a:rPr lang="ru-RU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.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643071" y="1752043"/>
            <a:ext cx="620683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sz="2800" b="1" dirty="0">
                <a:ea typeface="Calibri"/>
                <a:cs typeface="Times New Roman"/>
              </a:rPr>
              <a:t> </a:t>
            </a:r>
            <a:endParaRPr lang="ru-RU" sz="2000" b="1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73182" y="185771"/>
            <a:ext cx="1443087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b="1" dirty="0">
                <a:solidFill>
                  <a:srgbClr val="E9E0AC"/>
                </a:solidFill>
                <a:ea typeface="Times New Roman"/>
                <a:cs typeface="Times New Roman"/>
              </a:rPr>
              <a:t>ВА МТО</a:t>
            </a:r>
            <a:endParaRPr lang="ru-RU" sz="1400" b="1" dirty="0">
              <a:solidFill>
                <a:srgbClr val="E9E0AC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9783" y="301003"/>
            <a:ext cx="81466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000000"/>
                </a:solidFill>
                <a:latin typeface="inherit"/>
              </a:rPr>
              <a:t>Командно-инженерный факультет (автомобильно-дорожный)</a:t>
            </a:r>
          </a:p>
          <a:p>
            <a:pPr fontAlgn="base"/>
            <a:endParaRPr lang="ru-RU" b="1" dirty="0">
              <a:solidFill>
                <a:srgbClr val="000000"/>
              </a:solidFill>
              <a:latin typeface="inheri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1793" y="4161040"/>
            <a:ext cx="7962628" cy="708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43434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ВИА “Петергофский рубеж” выступает на концерте в честь “Дня народного единства”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778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344" y="802257"/>
            <a:ext cx="4973525" cy="3318349"/>
          </a:xfrm>
          <a:prstGeom prst="rect">
            <a:avLst/>
          </a:prstGeom>
          <a:noFill/>
          <a:ln w="38100" cmpd="thinThick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59656167"/>
      </p:ext>
    </p:extLst>
  </p:cSld>
  <p:clrMapOvr>
    <a:masterClrMapping/>
  </p:clrMapOvr>
  <p:transition spd="slow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141789"/>
          </a:xfrm>
          <a:prstGeom prst="rect">
            <a:avLst/>
          </a:prstGeom>
          <a:solidFill>
            <a:srgbClr val="E9E0AC"/>
          </a:solidFill>
          <a:ln>
            <a:solidFill>
              <a:srgbClr val="E9E0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66638"/>
            <a:ext cx="8640960" cy="4608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b="1">
                <a:ea typeface="Times New Roman"/>
                <a:cs typeface="Times New Roman"/>
              </a:rPr>
              <a:t>1.Состояние учебы</a:t>
            </a:r>
            <a:r>
              <a:rPr lang="ru-RU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.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643071" y="1752043"/>
            <a:ext cx="620683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sz="2800" b="1" dirty="0">
                <a:ea typeface="Calibri"/>
                <a:cs typeface="Times New Roman"/>
              </a:rPr>
              <a:t> </a:t>
            </a:r>
            <a:endParaRPr lang="ru-RU" sz="2000" b="1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73182" y="185771"/>
            <a:ext cx="1443087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b="1" dirty="0">
                <a:solidFill>
                  <a:srgbClr val="E9E0AC"/>
                </a:solidFill>
                <a:ea typeface="Times New Roman"/>
                <a:cs typeface="Times New Roman"/>
              </a:rPr>
              <a:t>ВА МТО</a:t>
            </a:r>
            <a:endParaRPr lang="ru-RU" sz="1400" b="1" dirty="0">
              <a:solidFill>
                <a:srgbClr val="E9E0AC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9783" y="301003"/>
            <a:ext cx="81466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000000"/>
                </a:solidFill>
                <a:latin typeface="inherit"/>
              </a:rPr>
              <a:t>Командно-инженерный факультет (автомобильно-дорожный)</a:t>
            </a:r>
          </a:p>
          <a:p>
            <a:pPr fontAlgn="base"/>
            <a:endParaRPr lang="ru-RU" b="1" dirty="0">
              <a:solidFill>
                <a:srgbClr val="000000"/>
              </a:solidFill>
              <a:latin typeface="inheri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1793" y="4161040"/>
            <a:ext cx="7962628" cy="390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43434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Видеожурнал </a:t>
            </a:r>
            <a:r>
              <a:rPr lang="en-US" dirty="0">
                <a:solidFill>
                  <a:srgbClr val="43434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ru-RU" dirty="0">
                <a:solidFill>
                  <a:srgbClr val="43434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Интендантские ведомости</a:t>
            </a:r>
            <a:r>
              <a:rPr lang="en-US" dirty="0">
                <a:solidFill>
                  <a:srgbClr val="43434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C:\Users\AptusPlavt\AppData\Local\Microsoft\Windows\INetCache\Content.Word\Безымянный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6"/>
          <a:stretch>
            <a:fillRect/>
          </a:stretch>
        </p:blipFill>
        <p:spPr bwMode="auto">
          <a:xfrm>
            <a:off x="1842383" y="777045"/>
            <a:ext cx="5630799" cy="33787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113003"/>
      </p:ext>
    </p:extLst>
  </p:cSld>
  <p:clrMapOvr>
    <a:masterClrMapping/>
  </p:clrMapOvr>
  <p:transition spd="slow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141789"/>
          </a:xfrm>
          <a:prstGeom prst="rect">
            <a:avLst/>
          </a:prstGeom>
          <a:solidFill>
            <a:srgbClr val="E9E0AC"/>
          </a:solidFill>
          <a:ln>
            <a:solidFill>
              <a:srgbClr val="E9E0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66638"/>
            <a:ext cx="8640960" cy="4608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b="1">
                <a:ea typeface="Times New Roman"/>
                <a:cs typeface="Times New Roman"/>
              </a:rPr>
              <a:t>1.Состояние учебы</a:t>
            </a:r>
            <a:r>
              <a:rPr lang="ru-RU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.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643071" y="1752043"/>
            <a:ext cx="620683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sz="2800" b="1" dirty="0">
                <a:ea typeface="Calibri"/>
                <a:cs typeface="Times New Roman"/>
              </a:rPr>
              <a:t> </a:t>
            </a:r>
            <a:endParaRPr lang="ru-RU" sz="2000" b="1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73182" y="185771"/>
            <a:ext cx="1443087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b="1" dirty="0">
                <a:solidFill>
                  <a:srgbClr val="E9E0AC"/>
                </a:solidFill>
                <a:ea typeface="Times New Roman"/>
                <a:cs typeface="Times New Roman"/>
              </a:rPr>
              <a:t>ВА МТО</a:t>
            </a:r>
            <a:endParaRPr lang="ru-RU" sz="1400" b="1" dirty="0">
              <a:solidFill>
                <a:srgbClr val="E9E0AC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9783" y="301003"/>
            <a:ext cx="81466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000000"/>
                </a:solidFill>
                <a:latin typeface="inherit"/>
              </a:rPr>
              <a:t>Командно-инженерный факультет (автомобильно-дорожный)</a:t>
            </a:r>
          </a:p>
          <a:p>
            <a:pPr fontAlgn="base"/>
            <a:endParaRPr lang="ru-RU" b="1" dirty="0">
              <a:solidFill>
                <a:srgbClr val="000000"/>
              </a:solidFill>
              <a:latin typeface="inheri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1792" y="4191176"/>
            <a:ext cx="79626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  <a:cs typeface="Times New Roman" panose="02020603050405020304" pitchFamily="18" charset="0"/>
              </a:rPr>
              <a:t>Интеллектуальный клуб «Болт». Чемпионы Санкт-Петербурга по ЧГК и </a:t>
            </a:r>
          </a:p>
          <a:p>
            <a:pPr lvl="0" algn="ctr"/>
            <a:r>
              <a:rPr lang="ru-RU" dirty="0">
                <a:solidFill>
                  <a:prstClr val="black"/>
                </a:solidFill>
                <a:cs typeface="Times New Roman" panose="02020603050405020304" pitchFamily="18" charset="0"/>
              </a:rPr>
              <a:t>Брейн-рингу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014" y="805955"/>
            <a:ext cx="5094185" cy="338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21034"/>
      </p:ext>
    </p:extLst>
  </p:cSld>
  <p:clrMapOvr>
    <a:masterClrMapping/>
  </p:clrMapOvr>
  <p:transition spd="slow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141789"/>
          </a:xfrm>
          <a:prstGeom prst="rect">
            <a:avLst/>
          </a:prstGeom>
          <a:solidFill>
            <a:srgbClr val="E9E0AC"/>
          </a:solidFill>
          <a:ln>
            <a:solidFill>
              <a:srgbClr val="E9E0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66638"/>
            <a:ext cx="8640960" cy="4608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b="1">
                <a:ea typeface="Times New Roman"/>
                <a:cs typeface="Times New Roman"/>
              </a:rPr>
              <a:t>1.Состояние учебы</a:t>
            </a:r>
            <a:r>
              <a:rPr lang="ru-RU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.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643071" y="1752043"/>
            <a:ext cx="620683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sz="2800" b="1" dirty="0">
                <a:ea typeface="Calibri"/>
                <a:cs typeface="Times New Roman"/>
              </a:rPr>
              <a:t> </a:t>
            </a:r>
            <a:endParaRPr lang="ru-RU" sz="2000" b="1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73182" y="185771"/>
            <a:ext cx="1443087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b="1" dirty="0">
                <a:solidFill>
                  <a:srgbClr val="E9E0AC"/>
                </a:solidFill>
                <a:ea typeface="Times New Roman"/>
                <a:cs typeface="Times New Roman"/>
              </a:rPr>
              <a:t>ВА МТО</a:t>
            </a:r>
            <a:endParaRPr lang="ru-RU" sz="1400" b="1" dirty="0">
              <a:solidFill>
                <a:srgbClr val="E9E0AC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9783" y="301003"/>
            <a:ext cx="81466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000000"/>
                </a:solidFill>
                <a:latin typeface="inherit"/>
              </a:rPr>
              <a:t>Командно-инженерный факультет (автомобильно-дорожный)</a:t>
            </a:r>
          </a:p>
          <a:p>
            <a:pPr fontAlgn="base"/>
            <a:endParaRPr lang="ru-RU" b="1" dirty="0">
              <a:solidFill>
                <a:srgbClr val="000000"/>
              </a:solidFill>
              <a:latin typeface="inheri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1792" y="4272043"/>
            <a:ext cx="79626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  <a:cs typeface="Times New Roman" panose="02020603050405020304" pitchFamily="18" charset="0"/>
              </a:rPr>
              <a:t>Дни Философии в СПбГУ 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1" t="23324" r="13143"/>
          <a:stretch/>
        </p:blipFill>
        <p:spPr>
          <a:xfrm>
            <a:off x="1738810" y="718955"/>
            <a:ext cx="5328592" cy="355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370287"/>
      </p:ext>
    </p:extLst>
  </p:cSld>
  <p:clrMapOvr>
    <a:masterClrMapping/>
  </p:clrMapOvr>
  <p:transition spd="slow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9E0AC"/>
          </a:solidFill>
          <a:ln>
            <a:solidFill>
              <a:srgbClr val="E9E0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" t="14254" r="-1015" b="32391"/>
          <a:stretch/>
        </p:blipFill>
        <p:spPr bwMode="auto">
          <a:xfrm>
            <a:off x="295331" y="252248"/>
            <a:ext cx="8611919" cy="460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115616" y="499062"/>
            <a:ext cx="0" cy="6480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146263" y="460066"/>
            <a:ext cx="8713091" cy="12926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cs typeface="Arial" pitchFamily="34" charset="0"/>
              </a:rPr>
              <a:t>Военная академия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cs typeface="Arial" pitchFamily="34" charset="0"/>
              </a:rPr>
              <a:t>материально-технического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cs typeface="Arial" pitchFamily="34" charset="0"/>
              </a:rPr>
              <a:t>обеспечения</a:t>
            </a:r>
            <a:endParaRPr lang="ru-RU" sz="105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</a:p>
        </p:txBody>
      </p:sp>
      <p:pic>
        <p:nvPicPr>
          <p:cNvPr id="1031" name="Picture 7" descr="C:\Users\AptusPlavt\Desktop\Без имени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73" y="483518"/>
            <a:ext cx="936104" cy="66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3">
            <a:extLst>
              <a:ext uri="{FF2B5EF4-FFF2-40B4-BE49-F238E27FC236}">
                <a16:creationId xmlns:a16="http://schemas.microsoft.com/office/drawing/2014/main" xmlns="" id="{93B38483-FB33-462F-A60A-0B6886A06A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08519"/>
              </p:ext>
            </p:extLst>
          </p:nvPr>
        </p:nvGraphicFramePr>
        <p:xfrm>
          <a:off x="395536" y="1491630"/>
          <a:ext cx="8318779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640">
                  <a:extLst>
                    <a:ext uri="{9D8B030D-6E8A-4147-A177-3AD203B41FA5}">
                      <a16:colId xmlns:a16="http://schemas.microsoft.com/office/drawing/2014/main" xmlns="" val="1816354553"/>
                    </a:ext>
                  </a:extLst>
                </a:gridCol>
                <a:gridCol w="2558139">
                  <a:extLst>
                    <a:ext uri="{9D8B030D-6E8A-4147-A177-3AD203B41FA5}">
                      <a16:colId xmlns:a16="http://schemas.microsoft.com/office/drawing/2014/main" xmlns="" val="261287462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КОНТАКТНЫЕ ДАННЫЕ: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Контактные данные: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3127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+mn-lt"/>
                        </a:rPr>
                        <a:t>САЙТ Военной академии материально-технического обеспечения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sng" dirty="0" smtClean="0">
                          <a:solidFill>
                            <a:srgbClr val="0070C0"/>
                          </a:solidFill>
                          <a:hlinkClick r:id="rId5"/>
                        </a:rPr>
                        <a:t>https://vamto.mil.ru/</a:t>
                      </a:r>
                      <a:endParaRPr lang="ru-RU" sz="1800" b="1" u="sng" dirty="0" smtClean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738764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+mn-lt"/>
                        </a:rPr>
                        <a:t>ГРУППА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+mn-lt"/>
                        </a:rPr>
                        <a:t>VK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latin typeface="+mn-lt"/>
                        </a:rPr>
                        <a:t> (</a:t>
                      </a:r>
                      <a:r>
                        <a:rPr lang="ru-RU" sz="1800" b="1" dirty="0">
                          <a:latin typeface="+mn-lt"/>
                        </a:rPr>
                        <a:t>Военная академия МТО (ВА МТО)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sng" dirty="0" smtClean="0">
                          <a:solidFill>
                            <a:srgbClr val="0070C0"/>
                          </a:solidFill>
                        </a:rPr>
                        <a:t>https://vk.com/va_mto</a:t>
                      </a:r>
                      <a:endParaRPr lang="ru-RU" sz="1800" b="1" u="sng" dirty="0" smtClean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97117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ТЕЛЕФОНЫ</a:t>
                      </a:r>
                      <a:endParaRPr lang="en-US" sz="1800" b="0" dirty="0">
                        <a:solidFill>
                          <a:srgbClr val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 (812) </a:t>
                      </a:r>
                      <a:r>
                        <a:rPr kumimoji="0" lang="ru-RU" sz="1800" b="0" i="0" u="sng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328-93-33</a:t>
                      </a:r>
                      <a:r>
                        <a:rPr kumimoji="0" lang="ru-RU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sng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328-93-38</a:t>
                      </a:r>
                      <a:r>
                        <a:rPr kumimoji="0" lang="ru-RU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ru-RU" sz="1800" b="0" i="0" u="sng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328-88-72</a:t>
                      </a:r>
                      <a:r>
                        <a:rPr kumimoji="0" lang="ru-RU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800" b="1" u="sng" dirty="0">
                        <a:solidFill>
                          <a:srgbClr val="0070C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108338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ЭЛЕКТРОННЫЙ АДРЕС 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vatt@mil.ru </a:t>
                      </a:r>
                      <a:endParaRPr lang="ru-RU" sz="1800" b="1" u="sng" dirty="0">
                        <a:solidFill>
                          <a:srgbClr val="0070C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9403340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6209104"/>
      </p:ext>
    </p:extLst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141789"/>
          </a:xfrm>
          <a:prstGeom prst="rect">
            <a:avLst/>
          </a:prstGeom>
          <a:solidFill>
            <a:srgbClr val="E9E0AC"/>
          </a:solidFill>
          <a:ln>
            <a:solidFill>
              <a:srgbClr val="E9E0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66638"/>
            <a:ext cx="8640960" cy="4608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b="1" dirty="0">
                <a:ea typeface="Times New Roman"/>
                <a:cs typeface="Times New Roman"/>
              </a:rPr>
              <a:t>1.Состояние учебы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.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643071" y="1752043"/>
            <a:ext cx="620683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sz="2800" b="1" dirty="0">
                <a:ea typeface="Calibri"/>
                <a:cs typeface="Times New Roman"/>
              </a:rPr>
              <a:t> </a:t>
            </a:r>
            <a:endParaRPr lang="ru-RU" sz="2000" b="1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73182" y="185771"/>
            <a:ext cx="1443087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b="1" dirty="0">
                <a:solidFill>
                  <a:srgbClr val="E9E0AC"/>
                </a:solidFill>
                <a:ea typeface="Times New Roman"/>
                <a:cs typeface="Times New Roman"/>
              </a:rPr>
              <a:t>ВА МТО</a:t>
            </a:r>
            <a:endParaRPr lang="ru-RU" sz="1400" b="1" dirty="0">
              <a:solidFill>
                <a:srgbClr val="E9E0AC"/>
              </a:solidFill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4795535"/>
              </p:ext>
            </p:extLst>
          </p:nvPr>
        </p:nvGraphicFramePr>
        <p:xfrm>
          <a:off x="3419872" y="1977435"/>
          <a:ext cx="1934171" cy="28939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Image" r:id="rId4" imgW="5079240" imgH="7619040" progId="Photoshop.Image.13">
                  <p:embed/>
                </p:oleObj>
              </mc:Choice>
              <mc:Fallback>
                <p:oleObj name="Image" r:id="rId4" imgW="5079240" imgH="76190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19872" y="1977435"/>
                        <a:ext cx="1934171" cy="28939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692" y="489629"/>
            <a:ext cx="944659" cy="11790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821" y="1310302"/>
            <a:ext cx="1917042" cy="13348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131" y="489629"/>
            <a:ext cx="854750" cy="11266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90" y="1310302"/>
            <a:ext cx="1458709" cy="14399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854" y="3180683"/>
            <a:ext cx="1547631" cy="15476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464" y="3227504"/>
            <a:ext cx="1611071" cy="161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76194"/>
      </p:ext>
    </p:extLst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141789"/>
          </a:xfrm>
          <a:prstGeom prst="rect">
            <a:avLst/>
          </a:prstGeom>
          <a:solidFill>
            <a:srgbClr val="E9E0AC"/>
          </a:solidFill>
          <a:ln>
            <a:solidFill>
              <a:srgbClr val="E9E0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66638"/>
            <a:ext cx="8640960" cy="4608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b="1" dirty="0">
                <a:ea typeface="Times New Roman"/>
                <a:cs typeface="Times New Roman"/>
              </a:rPr>
              <a:t>1.Состояние учебы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.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643071" y="1752043"/>
            <a:ext cx="620683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sz="2800" b="1" dirty="0">
                <a:ea typeface="Calibri"/>
                <a:cs typeface="Times New Roman"/>
              </a:rPr>
              <a:t> </a:t>
            </a:r>
            <a:endParaRPr lang="ru-RU" sz="2000" b="1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73182" y="185771"/>
            <a:ext cx="1443087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b="1" dirty="0">
                <a:solidFill>
                  <a:srgbClr val="E9E0AC"/>
                </a:solidFill>
                <a:ea typeface="Times New Roman"/>
                <a:cs typeface="Times New Roman"/>
              </a:rPr>
              <a:t>ВА МТО</a:t>
            </a:r>
            <a:endParaRPr lang="ru-RU" sz="1400" b="1" dirty="0">
              <a:solidFill>
                <a:srgbClr val="E9E0AC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7521" y="301003"/>
            <a:ext cx="8208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>
                <a:solidFill>
                  <a:srgbClr val="000000"/>
                </a:solidFill>
                <a:latin typeface="inherit"/>
              </a:rPr>
              <a:t>Основные плюсы военной службы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76"/>
          <a:stretch/>
        </p:blipFill>
        <p:spPr>
          <a:xfrm>
            <a:off x="5551633" y="1014384"/>
            <a:ext cx="3114567" cy="381473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7799" y="788809"/>
            <a:ext cx="8188401" cy="3913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fontAlgn="base">
              <a:lnSpc>
                <a:spcPct val="150000"/>
              </a:lnSpc>
              <a:buAutoNum type="arabicPeriod"/>
            </a:pPr>
            <a:r>
              <a:rPr lang="ru-RU" sz="2400" dirty="0">
                <a:solidFill>
                  <a:srgbClr val="000000"/>
                </a:solidFill>
              </a:rPr>
              <a:t>Возможность в 17-18-летнем возрасте стать</a:t>
            </a:r>
          </a:p>
          <a:p>
            <a:pPr algn="just" fontAlgn="base">
              <a:lnSpc>
                <a:spcPct val="150000"/>
              </a:lnSpc>
            </a:pPr>
            <a:r>
              <a:rPr lang="ru-RU" sz="2400" dirty="0">
                <a:solidFill>
                  <a:srgbClr val="000000"/>
                </a:solidFill>
              </a:rPr>
              <a:t>самостоятельным человеком</a:t>
            </a:r>
            <a:r>
              <a:rPr lang="en-US" sz="2400" dirty="0">
                <a:solidFill>
                  <a:srgbClr val="000000"/>
                </a:solidFill>
              </a:rPr>
              <a:t>;</a:t>
            </a:r>
          </a:p>
          <a:p>
            <a:pPr algn="just" fontAlgn="base">
              <a:lnSpc>
                <a:spcPct val="150000"/>
              </a:lnSpc>
            </a:pPr>
            <a:r>
              <a:rPr lang="ru-RU" sz="2400" dirty="0">
                <a:solidFill>
                  <a:srgbClr val="000000"/>
                </a:solidFill>
              </a:rPr>
              <a:t>2. Военная служба –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ru-RU" sz="2400" dirty="0">
                <a:solidFill>
                  <a:srgbClr val="000000"/>
                </a:solidFill>
              </a:rPr>
              <a:t>социальный лифт</a:t>
            </a:r>
            <a:r>
              <a:rPr lang="en-US" sz="2400" dirty="0">
                <a:solidFill>
                  <a:srgbClr val="000000"/>
                </a:solidFill>
              </a:rPr>
              <a:t>;</a:t>
            </a:r>
          </a:p>
          <a:p>
            <a:pPr algn="just" fontAlgn="base">
              <a:lnSpc>
                <a:spcPct val="150000"/>
              </a:lnSpc>
            </a:pPr>
            <a:r>
              <a:rPr lang="en-US" sz="2400" u="none" strike="noStrike" dirty="0">
                <a:solidFill>
                  <a:srgbClr val="000000"/>
                </a:solidFill>
                <a:effectLst/>
              </a:rPr>
              <a:t>3. </a:t>
            </a:r>
            <a:r>
              <a:rPr lang="ru-RU" sz="2400" dirty="0"/>
              <a:t>Бесплатное высшее образование</a:t>
            </a:r>
            <a:r>
              <a:rPr lang="en-US" sz="2400" dirty="0"/>
              <a:t>;</a:t>
            </a:r>
          </a:p>
          <a:p>
            <a:pPr algn="just" fontAlgn="base">
              <a:lnSpc>
                <a:spcPct val="150000"/>
              </a:lnSpc>
            </a:pPr>
            <a:r>
              <a:rPr lang="en-US" sz="2400" u="none" strike="noStrike" dirty="0">
                <a:solidFill>
                  <a:srgbClr val="000000"/>
                </a:solidFill>
                <a:effectLst/>
              </a:rPr>
              <a:t>4. </a:t>
            </a:r>
            <a:r>
              <a:rPr lang="ru-RU" sz="2400" dirty="0">
                <a:solidFill>
                  <a:srgbClr val="000000"/>
                </a:solidFill>
              </a:rPr>
              <a:t>Денежное довольствие</a:t>
            </a:r>
            <a:r>
              <a:rPr lang="en-US" sz="2400" dirty="0">
                <a:solidFill>
                  <a:srgbClr val="000000"/>
                </a:solidFill>
              </a:rPr>
              <a:t>;</a:t>
            </a:r>
          </a:p>
          <a:p>
            <a:pPr marL="342900" indent="-342900" algn="just" fontAlgn="base">
              <a:lnSpc>
                <a:spcPct val="150000"/>
              </a:lnSpc>
              <a:buAutoNum type="arabicPeriod" startAt="5"/>
            </a:pPr>
            <a:r>
              <a:rPr lang="ru-RU" sz="2400" u="none" strike="noStrike" dirty="0">
                <a:solidFill>
                  <a:srgbClr val="000000"/>
                </a:solidFill>
                <a:effectLst/>
              </a:rPr>
              <a:t>Вещевое и продовольственное обеспечение</a:t>
            </a:r>
            <a:r>
              <a:rPr lang="en-US" sz="2400" u="none" strike="noStrike" dirty="0">
                <a:solidFill>
                  <a:srgbClr val="000000"/>
                </a:solidFill>
                <a:effectLst/>
              </a:rPr>
              <a:t>;</a:t>
            </a:r>
          </a:p>
          <a:p>
            <a:pPr marL="342900" indent="-342900" algn="just" fontAlgn="base">
              <a:lnSpc>
                <a:spcPct val="150000"/>
              </a:lnSpc>
              <a:buAutoNum type="arabicPeriod" startAt="5"/>
            </a:pPr>
            <a:r>
              <a:rPr lang="ru-RU" sz="2400" dirty="0">
                <a:solidFill>
                  <a:srgbClr val="000000"/>
                </a:solidFill>
              </a:rPr>
              <a:t>Обеспечение жильем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817441"/>
      </p:ext>
    </p:extLst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141789"/>
          </a:xfrm>
          <a:prstGeom prst="rect">
            <a:avLst/>
          </a:prstGeom>
          <a:solidFill>
            <a:srgbClr val="E9E0AC"/>
          </a:solidFill>
          <a:ln>
            <a:solidFill>
              <a:srgbClr val="E9E0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66638"/>
            <a:ext cx="8640960" cy="4608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b="1" dirty="0">
                <a:ea typeface="Times New Roman"/>
                <a:cs typeface="Times New Roman"/>
              </a:rPr>
              <a:t>1.Состояние учебы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.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643071" y="1752043"/>
            <a:ext cx="620683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sz="2800" b="1" dirty="0">
                <a:ea typeface="Calibri"/>
                <a:cs typeface="Times New Roman"/>
              </a:rPr>
              <a:t> </a:t>
            </a:r>
            <a:endParaRPr lang="ru-RU" sz="2000" b="1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73182" y="185771"/>
            <a:ext cx="1443087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b="1" dirty="0">
                <a:solidFill>
                  <a:srgbClr val="E9E0AC"/>
                </a:solidFill>
                <a:ea typeface="Times New Roman"/>
                <a:cs typeface="Times New Roman"/>
              </a:rPr>
              <a:t>ВА МТО</a:t>
            </a:r>
            <a:endParaRPr lang="ru-RU" sz="1400" b="1" dirty="0">
              <a:solidFill>
                <a:srgbClr val="E9E0AC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38147"/>
            <a:ext cx="4275219" cy="28501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67521" y="301003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>
                <a:solidFill>
                  <a:srgbClr val="000000"/>
                </a:solidFill>
                <a:latin typeface="inherit"/>
              </a:rPr>
              <a:t>Командно-инженерный факультет </a:t>
            </a:r>
          </a:p>
          <a:p>
            <a:pPr fontAlgn="base"/>
            <a:r>
              <a:rPr lang="ru-RU" sz="2000" b="1" dirty="0">
                <a:solidFill>
                  <a:srgbClr val="000000"/>
                </a:solidFill>
                <a:latin typeface="inherit"/>
              </a:rPr>
              <a:t>(автомобильно-дорожный)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260306" y="1271065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base"/>
            <a:r>
              <a:rPr lang="ru-RU" b="1" dirty="0">
                <a:solidFill>
                  <a:srgbClr val="000000"/>
                </a:solidFill>
                <a:latin typeface="inherit"/>
              </a:rPr>
              <a:t>Место дислокации: </a:t>
            </a:r>
            <a:r>
              <a:rPr lang="ru-RU" dirty="0">
                <a:solidFill>
                  <a:srgbClr val="000000"/>
                </a:solidFill>
                <a:latin typeface="inherit"/>
              </a:rPr>
              <a:t>г. Петергоф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371977" y="1749566"/>
            <a:ext cx="4216126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base"/>
            <a:r>
              <a:rPr lang="ru-RU" sz="2000" b="1" dirty="0">
                <a:solidFill>
                  <a:srgbClr val="000000"/>
                </a:solidFill>
              </a:rPr>
              <a:t>Краткая историческая справка</a:t>
            </a:r>
            <a:r>
              <a:rPr lang="ru-RU" sz="2000" dirty="0">
                <a:solidFill>
                  <a:srgbClr val="000000"/>
                </a:solidFill>
              </a:rPr>
              <a:t>: Создан в 1999 г. </a:t>
            </a:r>
          </a:p>
          <a:p>
            <a:pPr lvl="1" fontAlgn="base"/>
            <a:r>
              <a:rPr lang="ru-RU" sz="2000" dirty="0"/>
              <a:t>Срок обучения составляет 5 лет. Бюджет учебного времени составляет 10800 часов, из которых порядка 40% отводится на самостоятельную подготовку.</a:t>
            </a:r>
          </a:p>
          <a:p>
            <a:pPr lvl="1" fontAlgn="base"/>
            <a:endParaRPr lang="ru-RU" dirty="0">
              <a:solidFill>
                <a:srgbClr val="000000"/>
              </a:solidFill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4188896231"/>
      </p:ext>
    </p:extLst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141789"/>
          </a:xfrm>
          <a:prstGeom prst="rect">
            <a:avLst/>
          </a:prstGeom>
          <a:solidFill>
            <a:srgbClr val="E9E0AC"/>
          </a:solidFill>
          <a:ln>
            <a:solidFill>
              <a:srgbClr val="E9E0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66638"/>
            <a:ext cx="8640960" cy="4608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b="1" dirty="0">
                <a:ea typeface="Times New Roman"/>
                <a:cs typeface="Times New Roman"/>
              </a:rPr>
              <a:t>1.Состояние учебы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.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643071" y="1752043"/>
            <a:ext cx="620683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sz="2800" b="1" dirty="0">
                <a:ea typeface="Calibri"/>
                <a:cs typeface="Times New Roman"/>
              </a:rPr>
              <a:t> </a:t>
            </a:r>
            <a:endParaRPr lang="ru-RU" sz="2000" b="1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73182" y="185771"/>
            <a:ext cx="1443087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b="1" dirty="0">
                <a:solidFill>
                  <a:srgbClr val="E9E0AC"/>
                </a:solidFill>
                <a:ea typeface="Times New Roman"/>
                <a:cs typeface="Times New Roman"/>
              </a:rPr>
              <a:t>ВА МТО</a:t>
            </a:r>
            <a:endParaRPr lang="ru-RU" sz="1400" b="1" dirty="0">
              <a:solidFill>
                <a:srgbClr val="E9E0AC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61" y="1439717"/>
            <a:ext cx="4073649" cy="27157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7"/>
          <a:stretch/>
        </p:blipFill>
        <p:spPr>
          <a:xfrm>
            <a:off x="4804851" y="1439718"/>
            <a:ext cx="3799597" cy="271576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29783" y="301003"/>
            <a:ext cx="81466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000000"/>
                </a:solidFill>
                <a:latin typeface="inherit"/>
              </a:rPr>
              <a:t>Командно-инженерный факультет (автомобильно-дорожный)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29783" y="566536"/>
            <a:ext cx="81466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>
                <a:solidFill>
                  <a:srgbClr val="000000"/>
                </a:solidFill>
                <a:latin typeface="inherit"/>
              </a:rPr>
              <a:t>Центральный проход</a:t>
            </a:r>
          </a:p>
        </p:txBody>
      </p:sp>
    </p:spTree>
    <p:extLst>
      <p:ext uri="{BB962C8B-B14F-4D97-AF65-F5344CB8AC3E}">
        <p14:creationId xmlns:p14="http://schemas.microsoft.com/office/powerpoint/2010/main" val="3821828571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141789"/>
          </a:xfrm>
          <a:prstGeom prst="rect">
            <a:avLst/>
          </a:prstGeom>
          <a:solidFill>
            <a:srgbClr val="E9E0AC"/>
          </a:solidFill>
          <a:ln>
            <a:solidFill>
              <a:srgbClr val="E9E0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66638"/>
            <a:ext cx="8640960" cy="4608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b="1" dirty="0">
                <a:ea typeface="Times New Roman"/>
                <a:cs typeface="Times New Roman"/>
              </a:rPr>
              <a:t>1.Состояние учебы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.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643071" y="1752043"/>
            <a:ext cx="620683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sz="2800" b="1" dirty="0">
                <a:ea typeface="Calibri"/>
                <a:cs typeface="Times New Roman"/>
              </a:rPr>
              <a:t> </a:t>
            </a:r>
            <a:endParaRPr lang="ru-RU" sz="2000" b="1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73182" y="185771"/>
            <a:ext cx="1443087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b="1" dirty="0">
                <a:solidFill>
                  <a:srgbClr val="E9E0AC"/>
                </a:solidFill>
                <a:ea typeface="Times New Roman"/>
                <a:cs typeface="Times New Roman"/>
              </a:rPr>
              <a:t>ВА МТО</a:t>
            </a:r>
            <a:endParaRPr lang="ru-RU" sz="1400" b="1" dirty="0">
              <a:solidFill>
                <a:srgbClr val="E9E0AC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9783" y="301003"/>
            <a:ext cx="81466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000000"/>
                </a:solidFill>
                <a:latin typeface="inherit"/>
              </a:rPr>
              <a:t>Командно-инженерный факультет (автомобильно-дорожный)</a:t>
            </a:r>
          </a:p>
          <a:p>
            <a:pPr fontAlgn="base"/>
            <a:r>
              <a:rPr lang="ru-RU" dirty="0">
                <a:solidFill>
                  <a:srgbClr val="000000"/>
                </a:solidFill>
                <a:latin typeface="inherit"/>
              </a:rPr>
              <a:t>Центральный проход</a:t>
            </a:r>
          </a:p>
          <a:p>
            <a:pPr fontAlgn="base"/>
            <a:endParaRPr lang="ru-RU" b="1" dirty="0">
              <a:solidFill>
                <a:srgbClr val="000000"/>
              </a:solidFill>
              <a:latin typeface="inheri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60"/>
          <a:stretch/>
        </p:blipFill>
        <p:spPr>
          <a:xfrm>
            <a:off x="508597" y="1472678"/>
            <a:ext cx="3703364" cy="27332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8"/>
          <a:stretch/>
        </p:blipFill>
        <p:spPr>
          <a:xfrm>
            <a:off x="4572000" y="1472678"/>
            <a:ext cx="3832883" cy="270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1168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141789"/>
          </a:xfrm>
          <a:prstGeom prst="rect">
            <a:avLst/>
          </a:prstGeom>
          <a:solidFill>
            <a:srgbClr val="E9E0AC"/>
          </a:solidFill>
          <a:ln>
            <a:solidFill>
              <a:srgbClr val="E9E0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66638"/>
            <a:ext cx="8640960" cy="4608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b="1" dirty="0">
                <a:ea typeface="Times New Roman"/>
                <a:cs typeface="Times New Roman"/>
              </a:rPr>
              <a:t>1.Состояние учебы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.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643071" y="1752043"/>
            <a:ext cx="620683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sz="2800" b="1" dirty="0">
                <a:ea typeface="Calibri"/>
                <a:cs typeface="Times New Roman"/>
              </a:rPr>
              <a:t> </a:t>
            </a:r>
            <a:endParaRPr lang="ru-RU" sz="2000" b="1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73182" y="185771"/>
            <a:ext cx="1443087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b="1" dirty="0">
                <a:solidFill>
                  <a:srgbClr val="E9E0AC"/>
                </a:solidFill>
                <a:ea typeface="Times New Roman"/>
                <a:cs typeface="Times New Roman"/>
              </a:rPr>
              <a:t>ВА МТО</a:t>
            </a:r>
            <a:endParaRPr lang="ru-RU" sz="1400" b="1" dirty="0">
              <a:solidFill>
                <a:srgbClr val="E9E0AC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7" y="1445882"/>
            <a:ext cx="4064403" cy="27096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" r="3937"/>
          <a:stretch/>
        </p:blipFill>
        <p:spPr>
          <a:xfrm>
            <a:off x="4860031" y="1448980"/>
            <a:ext cx="3744417" cy="270960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29783" y="301003"/>
            <a:ext cx="81466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000000"/>
                </a:solidFill>
                <a:latin typeface="inherit"/>
              </a:rPr>
              <a:t>Командно-инженерный факультет (автомобильно-дорожный)</a:t>
            </a:r>
          </a:p>
          <a:p>
            <a:pPr fontAlgn="base"/>
            <a:r>
              <a:rPr lang="ru-RU" dirty="0">
                <a:solidFill>
                  <a:srgbClr val="000000"/>
                </a:solidFill>
                <a:latin typeface="inherit"/>
              </a:rPr>
              <a:t>Чайная и комната психологической разгрузки</a:t>
            </a:r>
          </a:p>
          <a:p>
            <a:pPr fontAlgn="base"/>
            <a:endParaRPr lang="ru-RU" b="1" dirty="0">
              <a:solidFill>
                <a:srgbClr val="000000"/>
              </a:solidFill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1232282225"/>
      </p:ext>
    </p:extLst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141789"/>
          </a:xfrm>
          <a:prstGeom prst="rect">
            <a:avLst/>
          </a:prstGeom>
          <a:solidFill>
            <a:srgbClr val="E9E0AC"/>
          </a:solidFill>
          <a:ln>
            <a:solidFill>
              <a:srgbClr val="E9E0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66638"/>
            <a:ext cx="8640960" cy="4608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b="1" dirty="0">
                <a:ea typeface="Times New Roman"/>
                <a:cs typeface="Times New Roman"/>
              </a:rPr>
              <a:t>1.Состояние учебы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.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643071" y="1752043"/>
            <a:ext cx="620683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sz="2800" b="1" dirty="0">
                <a:ea typeface="Calibri"/>
                <a:cs typeface="Times New Roman"/>
              </a:rPr>
              <a:t> </a:t>
            </a:r>
            <a:endParaRPr lang="ru-RU" sz="2000" b="1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73182" y="185771"/>
            <a:ext cx="1443087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b="1" dirty="0">
                <a:solidFill>
                  <a:srgbClr val="E9E0AC"/>
                </a:solidFill>
                <a:ea typeface="Times New Roman"/>
                <a:cs typeface="Times New Roman"/>
              </a:rPr>
              <a:t>ВА МТО</a:t>
            </a:r>
            <a:endParaRPr lang="ru-RU" sz="1400" b="1" dirty="0">
              <a:solidFill>
                <a:srgbClr val="E9E0AC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79" y="1448980"/>
            <a:ext cx="4100914" cy="27339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0"/>
          <a:stretch/>
        </p:blipFill>
        <p:spPr>
          <a:xfrm>
            <a:off x="4860031" y="1460907"/>
            <a:ext cx="3816425" cy="272201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29783" y="301003"/>
            <a:ext cx="81466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000000"/>
                </a:solidFill>
                <a:latin typeface="inherit"/>
              </a:rPr>
              <a:t>Командно-инженерный факультет (автомобильно-дорожный)</a:t>
            </a:r>
          </a:p>
          <a:p>
            <a:pPr fontAlgn="base"/>
            <a:r>
              <a:rPr lang="ru-RU" dirty="0">
                <a:solidFill>
                  <a:srgbClr val="000000"/>
                </a:solidFill>
                <a:latin typeface="inherit"/>
              </a:rPr>
              <a:t>Комната информирования и досуга</a:t>
            </a:r>
          </a:p>
          <a:p>
            <a:pPr fontAlgn="base"/>
            <a:endParaRPr lang="ru-RU" b="1" dirty="0">
              <a:solidFill>
                <a:srgbClr val="000000"/>
              </a:solidFill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2955065844"/>
      </p:ext>
    </p:extLst>
  </p:cSld>
  <p:clrMapOvr>
    <a:masterClrMapping/>
  </p:clrMapOvr>
  <p:transition spd="slow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141789"/>
          </a:xfrm>
          <a:prstGeom prst="rect">
            <a:avLst/>
          </a:prstGeom>
          <a:solidFill>
            <a:srgbClr val="E9E0AC"/>
          </a:solidFill>
          <a:ln>
            <a:solidFill>
              <a:srgbClr val="E9E0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66638"/>
            <a:ext cx="8640960" cy="4608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b="1" dirty="0">
                <a:ea typeface="Times New Roman"/>
                <a:cs typeface="Times New Roman"/>
              </a:rPr>
              <a:t>1.Состояние учебы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.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643071" y="1752043"/>
            <a:ext cx="620683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sz="2800" b="1" dirty="0">
                <a:ea typeface="Calibri"/>
                <a:cs typeface="Times New Roman"/>
              </a:rPr>
              <a:t> </a:t>
            </a:r>
            <a:endParaRPr lang="ru-RU" sz="2000" b="1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73182" y="185771"/>
            <a:ext cx="1443087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900"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ru-RU" b="1" dirty="0">
                <a:solidFill>
                  <a:srgbClr val="E9E0AC"/>
                </a:solidFill>
                <a:ea typeface="Times New Roman"/>
                <a:cs typeface="Times New Roman"/>
              </a:rPr>
              <a:t>ВА МТО</a:t>
            </a:r>
            <a:endParaRPr lang="ru-RU" sz="1400" b="1" dirty="0">
              <a:solidFill>
                <a:srgbClr val="E9E0AC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9783" y="301003"/>
            <a:ext cx="81466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000000"/>
                </a:solidFill>
                <a:latin typeface="inherit"/>
              </a:rPr>
              <a:t>Командно-инженерный факультет (автомобильно-дорожный)</a:t>
            </a:r>
          </a:p>
          <a:p>
            <a:pPr fontAlgn="base"/>
            <a:r>
              <a:rPr lang="ru-RU" dirty="0">
                <a:solidFill>
                  <a:srgbClr val="000000"/>
                </a:solidFill>
                <a:latin typeface="inherit"/>
              </a:rPr>
              <a:t>Спортивная комната и комната бытового обслуживания</a:t>
            </a:r>
          </a:p>
          <a:p>
            <a:pPr fontAlgn="base"/>
            <a:endParaRPr lang="ru-RU" b="1" dirty="0">
              <a:solidFill>
                <a:srgbClr val="000000"/>
              </a:solidFill>
              <a:latin typeface="inheri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60907"/>
            <a:ext cx="4083024" cy="27220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77"/>
          <a:stretch/>
        </p:blipFill>
        <p:spPr>
          <a:xfrm>
            <a:off x="4912035" y="1460907"/>
            <a:ext cx="3692413" cy="273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38385"/>
      </p:ext>
    </p:extLst>
  </p:cSld>
  <p:clrMapOvr>
    <a:masterClrMapping/>
  </p:clrMapOvr>
  <p:transition spd="slow">
    <p:split orient="vert"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3275</TotalTime>
  <Words>493</Words>
  <Application>Microsoft Office PowerPoint</Application>
  <PresentationFormat>Экран (16:9)</PresentationFormat>
  <Paragraphs>130</Paragraphs>
  <Slides>18</Slides>
  <Notes>18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Book Antiqua</vt:lpstr>
      <vt:lpstr>Calibri</vt:lpstr>
      <vt:lpstr>inherit</vt:lpstr>
      <vt:lpstr>Lucida Sans</vt:lpstr>
      <vt:lpstr>Times New Roman</vt:lpstr>
      <vt:lpstr>Wingdings 2</vt:lpstr>
      <vt:lpstr>Трек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Подведение итогов</dc:title>
  <dc:creator>AptusPlavt</dc:creator>
  <cp:lastModifiedBy>дом</cp:lastModifiedBy>
  <cp:revision>130</cp:revision>
  <dcterms:created xsi:type="dcterms:W3CDTF">2018-01-19T17:31:18Z</dcterms:created>
  <dcterms:modified xsi:type="dcterms:W3CDTF">2021-11-24T16:46:08Z</dcterms:modified>
</cp:coreProperties>
</file>